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1774" r:id="rId3"/>
    <p:sldId id="257" r:id="rId4"/>
    <p:sldId id="1919" r:id="rId5"/>
    <p:sldId id="1890" r:id="rId6"/>
    <p:sldId id="1914" r:id="rId7"/>
    <p:sldId id="1892" r:id="rId8"/>
    <p:sldId id="1925" r:id="rId9"/>
    <p:sldId id="1928" r:id="rId10"/>
    <p:sldId id="1926" r:id="rId11"/>
    <p:sldId id="1898" r:id="rId12"/>
    <p:sldId id="1924" r:id="rId13"/>
    <p:sldId id="1927" r:id="rId14"/>
    <p:sldId id="1929" r:id="rId15"/>
    <p:sldId id="1930" r:id="rId1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6265" autoAdjust="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3407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1"/>
            <a:ext cx="3011699" cy="463407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r">
              <a:defRPr sz="1200"/>
            </a:lvl1pPr>
          </a:lstStyle>
          <a:p>
            <a:fld id="{1CABC2A0-BF9B-4E76-9D80-77CFFF45E0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5" tIns="46243" rIns="92485" bIns="462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5" tIns="46243" rIns="92485" bIns="462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9"/>
            <a:ext cx="3011699" cy="463406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r">
              <a:defRPr sz="1200"/>
            </a:lvl1pPr>
          </a:lstStyle>
          <a:p>
            <a:fld id="{4E6DC879-3DF9-4E6A-9B02-401948A8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6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427"/>
            <a:fld id="{8A2D213B-B061-4D17-A13B-70D4EE74082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27"/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182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9636-DC2A-484A-9B40-A13D80C5D18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B2F3-F966-4651-8C45-EAE0B93C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7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9636-DC2A-484A-9B40-A13D80C5D18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B2F3-F966-4651-8C45-EAE0B93C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3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9636-DC2A-484A-9B40-A13D80C5D18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B2F3-F966-4651-8C45-EAE0B93C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1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ty Hall_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87" y="2462"/>
            <a:ext cx="12360253" cy="6892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3241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499425"/>
            <a:ext cx="8534400" cy="10564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CoH_Vertical_Logo_W_Outlined_72_Lar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398" y="235819"/>
            <a:ext cx="3897900" cy="389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8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428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365" y="4406901"/>
            <a:ext cx="8807919" cy="1362075"/>
          </a:xfrm>
        </p:spPr>
        <p:txBody>
          <a:bodyPr anchor="t">
            <a:noAutofit/>
          </a:bodyPr>
          <a:lstStyle>
            <a:lvl1pPr algn="l">
              <a:defRPr sz="4267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8364" y="2906713"/>
            <a:ext cx="880792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604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0121" y="1600201"/>
            <a:ext cx="4082361" cy="4767553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80104" y="1600201"/>
            <a:ext cx="4501213" cy="4767552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403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121" y="1535113"/>
            <a:ext cx="3276396" cy="639763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0121" y="2174875"/>
            <a:ext cx="4084964" cy="3951288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07735" y="1535113"/>
            <a:ext cx="4374667" cy="639763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07735" y="2174875"/>
            <a:ext cx="4374667" cy="3951288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572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915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65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8EE8F2-9B82-FD47-B6A2-CB94B71E7A4B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64BC9F-BB5E-7D48-AF11-7F1992A903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2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9636-DC2A-484A-9B40-A13D80C5D18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B2F3-F966-4651-8C45-EAE0B93C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86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764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5764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5764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858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8EE8F2-9B82-FD47-B6A2-CB94B71E7A4B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64BC9F-BB5E-7D48-AF11-7F1992A903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88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8EE8F2-9B82-FD47-B6A2-CB94B71E7A4B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64BC9F-BB5E-7D48-AF11-7F1992A903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9636-DC2A-484A-9B40-A13D80C5D18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B2F3-F966-4651-8C45-EAE0B93C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7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9636-DC2A-484A-9B40-A13D80C5D18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B2F3-F966-4651-8C45-EAE0B93C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2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9636-DC2A-484A-9B40-A13D80C5D18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B2F3-F966-4651-8C45-EAE0B93C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7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9636-DC2A-484A-9B40-A13D80C5D18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B2F3-F966-4651-8C45-EAE0B93C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4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9636-DC2A-484A-9B40-A13D80C5D18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B2F3-F966-4651-8C45-EAE0B93C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9636-DC2A-484A-9B40-A13D80C5D18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B2F3-F966-4651-8C45-EAE0B93C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0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9636-DC2A-484A-9B40-A13D80C5D18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B2F3-F966-4651-8C45-EAE0B93C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3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D9636-DC2A-484A-9B40-A13D80C5D18D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FB2F3-F966-4651-8C45-EAE0B93C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0122" y="274639"/>
            <a:ext cx="9061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123" y="1600201"/>
            <a:ext cx="9061195" cy="4753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CoH_Horizontal_Logo_Color_Gradient_72_Large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3" y="331272"/>
            <a:ext cx="2152660" cy="107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5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4267" kern="1200">
          <a:solidFill>
            <a:schemeClr val="tx1">
              <a:lumMod val="65000"/>
              <a:lumOff val="35000"/>
            </a:schemeClr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22539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Public Information Meeting </a:t>
            </a:r>
            <a:br>
              <a:rPr lang="en-US" dirty="0"/>
            </a:br>
            <a:r>
              <a:rPr lang="en-US" dirty="0"/>
              <a:t>40</a:t>
            </a:r>
            <a:r>
              <a:rPr lang="en-US" baseline="30000" dirty="0"/>
              <a:t>th</a:t>
            </a:r>
            <a:r>
              <a:rPr lang="en-US" dirty="0"/>
              <a:t> Street Improvement Project</a:t>
            </a:r>
            <a:br>
              <a:rPr lang="en-US" dirty="0"/>
            </a:br>
            <a:r>
              <a:rPr lang="en-US" dirty="0"/>
              <a:t>From Industrial Avenue to East City Limits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801532"/>
            <a:ext cx="8534400" cy="1056468"/>
          </a:xfrm>
        </p:spPr>
        <p:txBody>
          <a:bodyPr/>
          <a:lstStyle/>
          <a:p>
            <a:r>
              <a:rPr lang="en-US" dirty="0"/>
              <a:t>January 15, 2026</a:t>
            </a:r>
          </a:p>
        </p:txBody>
      </p:sp>
    </p:spTree>
    <p:extLst>
      <p:ext uri="{BB962C8B-B14F-4D97-AF65-F5344CB8AC3E}">
        <p14:creationId xmlns:p14="http://schemas.microsoft.com/office/powerpoint/2010/main" val="3876406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E85DE-7B77-4673-99BF-DC0E9906A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349" y="1112017"/>
            <a:ext cx="8807920" cy="5205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Expectations During Construction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80E903-4FAB-4760-A5C7-CA048471562A}"/>
              </a:ext>
            </a:extLst>
          </p:cNvPr>
          <p:cNvSpPr txBox="1">
            <a:spLocks/>
          </p:cNvSpPr>
          <p:nvPr/>
        </p:nvSpPr>
        <p:spPr>
          <a:xfrm>
            <a:off x="1433564" y="1755113"/>
            <a:ext cx="8807920" cy="29589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endParaRPr lang="en-US" sz="2667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29E246-1048-4FC7-8E7E-33E22972BABE}"/>
              </a:ext>
            </a:extLst>
          </p:cNvPr>
          <p:cNvSpPr/>
          <p:nvPr/>
        </p:nvSpPr>
        <p:spPr>
          <a:xfrm>
            <a:off x="1638300" y="1897299"/>
            <a:ext cx="9989018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Access to be maintained 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Trash pickup / Trash pickup dates / Tape Address # on cans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Mail service to continue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Sprinklers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Utility Service Interruptions – Coordination / Advance Notice </a:t>
            </a:r>
          </a:p>
        </p:txBody>
      </p:sp>
    </p:spTree>
    <p:extLst>
      <p:ext uri="{BB962C8B-B14F-4D97-AF65-F5344CB8AC3E}">
        <p14:creationId xmlns:p14="http://schemas.microsoft.com/office/powerpoint/2010/main" val="484402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0E85DE-7B77-4673-99BF-DC0E9906A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3524" y="1188217"/>
            <a:ext cx="8807920" cy="520588"/>
          </a:xfrm>
        </p:spPr>
        <p:txBody>
          <a:bodyPr>
            <a:noAutofit/>
          </a:bodyPr>
          <a:lstStyle/>
          <a:p>
            <a:r>
              <a:rPr lang="en-US" sz="2670" dirty="0">
                <a:solidFill>
                  <a:schemeClr val="accent2">
                    <a:lumMod val="50000"/>
                  </a:schemeClr>
                </a:solidFill>
              </a:rPr>
              <a:t>Sprinkling Systems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1A05F1-614C-4CDA-835B-FD75D4109AC3}"/>
              </a:ext>
            </a:extLst>
          </p:cNvPr>
          <p:cNvSpPr/>
          <p:nvPr/>
        </p:nvSpPr>
        <p:spPr>
          <a:xfrm>
            <a:off x="1403524" y="1929307"/>
            <a:ext cx="9461500" cy="134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Best to notify BPW/City ahead of time and flag if possible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Repairs can be completed by the Contractor familiar with your system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Estimate required before any work is performed</a:t>
            </a:r>
          </a:p>
        </p:txBody>
      </p:sp>
    </p:spTree>
    <p:extLst>
      <p:ext uri="{BB962C8B-B14F-4D97-AF65-F5344CB8AC3E}">
        <p14:creationId xmlns:p14="http://schemas.microsoft.com/office/powerpoint/2010/main" val="3972556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50966-EE8C-1188-6662-2678B657A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E345014-30CC-0E73-9BF8-670E70285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3524" y="1188217"/>
            <a:ext cx="8807920" cy="520588"/>
          </a:xfrm>
        </p:spPr>
        <p:txBody>
          <a:bodyPr>
            <a:noAutofit/>
          </a:bodyPr>
          <a:lstStyle/>
          <a:p>
            <a:r>
              <a:rPr lang="en-US" sz="2670" dirty="0">
                <a:solidFill>
                  <a:schemeClr val="accent2">
                    <a:lumMod val="50000"/>
                  </a:schemeClr>
                </a:solidFill>
              </a:rPr>
              <a:t>Tentative Schedule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001B17-0177-79A0-9B25-1CF24AE4BABC}"/>
              </a:ext>
            </a:extLst>
          </p:cNvPr>
          <p:cNvSpPr/>
          <p:nvPr/>
        </p:nvSpPr>
        <p:spPr>
          <a:xfrm>
            <a:off x="1403524" y="1929307"/>
            <a:ext cx="9461500" cy="180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Final Project Approvals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Bidding – January / February / March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Start Construction April / May (Phase #1)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Complete Construction October / November (Phase #2)</a:t>
            </a:r>
          </a:p>
        </p:txBody>
      </p:sp>
    </p:spTree>
    <p:extLst>
      <p:ext uri="{BB962C8B-B14F-4D97-AF65-F5344CB8AC3E}">
        <p14:creationId xmlns:p14="http://schemas.microsoft.com/office/powerpoint/2010/main" val="3404031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25922-D282-721D-85A3-4F25605F7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A169DB8-A25E-8988-D861-F6E21F7C3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3524" y="1188217"/>
            <a:ext cx="8807920" cy="520588"/>
          </a:xfrm>
        </p:spPr>
        <p:txBody>
          <a:bodyPr>
            <a:noAutofit/>
          </a:bodyPr>
          <a:lstStyle/>
          <a:p>
            <a:r>
              <a:rPr lang="en-US" sz="2670" dirty="0">
                <a:solidFill>
                  <a:schemeClr val="accent2">
                    <a:lumMod val="50000"/>
                  </a:schemeClr>
                </a:solidFill>
              </a:rPr>
              <a:t>Wrap 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FA1E3F-5A37-E125-8212-82F0B50DEF79}"/>
              </a:ext>
            </a:extLst>
          </p:cNvPr>
          <p:cNvSpPr/>
          <p:nvPr/>
        </p:nvSpPr>
        <p:spPr>
          <a:xfrm>
            <a:off x="1403524" y="1929307"/>
            <a:ext cx="9461500" cy="134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Project post cards and contact information (24 hr. contacts)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Question &amp; Answer for Group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One on One for Specific Questions</a:t>
            </a:r>
          </a:p>
        </p:txBody>
      </p:sp>
    </p:spTree>
    <p:extLst>
      <p:ext uri="{BB962C8B-B14F-4D97-AF65-F5344CB8AC3E}">
        <p14:creationId xmlns:p14="http://schemas.microsoft.com/office/powerpoint/2010/main" val="4158743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835EB-AC93-B3F6-BA8A-C053D5CC0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198B8F-6A0A-8601-51DE-0C9CC84CD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717" y="2709199"/>
            <a:ext cx="8807920" cy="52058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157780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BB6DA5-451E-48F4-8811-DD7278FE0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0163" y="2172375"/>
            <a:ext cx="3554276" cy="2743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41" y="2828729"/>
            <a:ext cx="5087122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0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122" y="97663"/>
            <a:ext cx="9061196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Introductions / Project Team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473" y="1153733"/>
            <a:ext cx="9061449" cy="4754033"/>
          </a:xfrm>
        </p:spPr>
        <p:txBody>
          <a:bodyPr/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>
              <a:hlinkClick r:id="" action="ppaction://noaction"/>
            </a:endParaRPr>
          </a:p>
          <a:p>
            <a:pPr marL="0" indent="0">
              <a:buNone/>
            </a:pPr>
            <a:endParaRPr lang="en-US" u="sng" dirty="0">
              <a:hlinkClick r:id="" action="ppaction://noactio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683" y="1807695"/>
            <a:ext cx="102039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Andrew Bisaha - City of Holland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Bruce Carlstrom – Holland Board of Public Works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Lynnelle Berkenpas – Spaulding DeDecker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Matt Hill - WSP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130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E85DE-7B77-4673-99BF-DC0E9906A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1527349" y="1051057"/>
            <a:ext cx="8807920" cy="60959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80E903-4FAB-4760-A5C7-CA048471562A}"/>
              </a:ext>
            </a:extLst>
          </p:cNvPr>
          <p:cNvSpPr txBox="1">
            <a:spLocks/>
          </p:cNvSpPr>
          <p:nvPr/>
        </p:nvSpPr>
        <p:spPr>
          <a:xfrm>
            <a:off x="1527349" y="2112865"/>
            <a:ext cx="8807920" cy="4461992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sz="2667" u="sng" dirty="0">
                <a:solidFill>
                  <a:srgbClr val="C0504D">
                    <a:lumMod val="50000"/>
                  </a:srgbClr>
                </a:solidFill>
              </a:rPr>
              <a:t>Meeting Agenda:</a:t>
            </a:r>
          </a:p>
          <a:p>
            <a:pPr marL="457189" indent="-457189" defTabSz="609585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C0504D">
                    <a:lumMod val="50000"/>
                  </a:srgbClr>
                </a:solidFill>
              </a:rPr>
              <a:t>Project Details</a:t>
            </a:r>
          </a:p>
          <a:p>
            <a:pPr marL="1066773" lvl="1" indent="-457189" defTabSz="60958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504D">
                    <a:lumMod val="50000"/>
                  </a:srgbClr>
                </a:solidFill>
              </a:rPr>
              <a:t>Location Map / Project Limits</a:t>
            </a:r>
          </a:p>
          <a:p>
            <a:pPr marL="1066773" lvl="1" indent="-457189" defTabSz="60958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504D">
                    <a:lumMod val="50000"/>
                  </a:srgbClr>
                </a:solidFill>
              </a:rPr>
              <a:t>Scope</a:t>
            </a:r>
          </a:p>
          <a:p>
            <a:pPr marL="1066773" lvl="1" indent="-457189" defTabSz="60958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504D">
                    <a:lumMod val="50000"/>
                  </a:srgbClr>
                </a:solidFill>
              </a:rPr>
              <a:t>Funding</a:t>
            </a:r>
          </a:p>
          <a:p>
            <a:pPr marL="1066773" lvl="1" indent="-457189" defTabSz="60958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504D">
                    <a:lumMod val="50000"/>
                  </a:srgbClr>
                </a:solidFill>
              </a:rPr>
              <a:t>Expectation During Construction </a:t>
            </a:r>
          </a:p>
          <a:p>
            <a:pPr marL="1066773" lvl="1" indent="-457189" defTabSz="60958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504D">
                    <a:lumMod val="50000"/>
                  </a:srgbClr>
                </a:solidFill>
              </a:rPr>
              <a:t>Project Schedule (Tentative)</a:t>
            </a:r>
          </a:p>
          <a:p>
            <a:pPr marL="457189" indent="-457189" defTabSz="609585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C0504D">
                    <a:lumMod val="50000"/>
                  </a:srgbClr>
                </a:solidFill>
              </a:rPr>
              <a:t>Question &amp; Answer</a:t>
            </a:r>
          </a:p>
          <a:p>
            <a:pPr marL="457189" indent="-457189" defTabSz="609585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C0504D">
                    <a:lumMod val="50000"/>
                  </a:srgbClr>
                </a:solidFill>
              </a:rPr>
              <a:t>One on One</a:t>
            </a:r>
          </a:p>
          <a:p>
            <a:pPr marL="457189" indent="-457189" defTabSz="609585">
              <a:buFont typeface="Arial" panose="020B0604020202020204" pitchFamily="34" charset="0"/>
              <a:buChar char="•"/>
            </a:pPr>
            <a:endParaRPr lang="en-US" sz="2667" dirty="0">
              <a:solidFill>
                <a:srgbClr val="C0504D">
                  <a:lumMod val="50000"/>
                </a:srgbClr>
              </a:solidFill>
            </a:endParaRPr>
          </a:p>
          <a:p>
            <a:pPr marL="457189" indent="-457189" defTabSz="609585">
              <a:buFont typeface="Arial" panose="020B0604020202020204" pitchFamily="34" charset="0"/>
              <a:buChar char="•"/>
            </a:pPr>
            <a:endParaRPr lang="en-US" sz="2667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9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452BFA-4589-C428-F85C-425C048AB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29" y="365125"/>
            <a:ext cx="9875493" cy="6390025"/>
          </a:xfrm>
        </p:spPr>
      </p:pic>
    </p:spTree>
    <p:extLst>
      <p:ext uri="{BB962C8B-B14F-4D97-AF65-F5344CB8AC3E}">
        <p14:creationId xmlns:p14="http://schemas.microsoft.com/office/powerpoint/2010/main" val="3602254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E85DE-7B77-4673-99BF-DC0E9906A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349" y="1112017"/>
            <a:ext cx="8807920" cy="52058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80E903-4FAB-4760-A5C7-CA048471562A}"/>
              </a:ext>
            </a:extLst>
          </p:cNvPr>
          <p:cNvSpPr txBox="1">
            <a:spLocks/>
          </p:cNvSpPr>
          <p:nvPr/>
        </p:nvSpPr>
        <p:spPr>
          <a:xfrm>
            <a:off x="1433564" y="1755113"/>
            <a:ext cx="8807920" cy="29589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endParaRPr lang="en-US" sz="2667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97CD5-CCE6-7C64-DC5D-848210B47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5" t="8825" r="-9705" b="7409"/>
          <a:stretch>
            <a:fillRect/>
          </a:stretch>
        </p:blipFill>
        <p:spPr>
          <a:xfrm>
            <a:off x="1433564" y="1112016"/>
            <a:ext cx="9884577" cy="574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0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87DE5-30D7-967C-D93E-FD1B185C6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E6D6A-14A5-B865-D049-44865000C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349" y="1112017"/>
            <a:ext cx="8807920" cy="5205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Scope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0A6627E-BD26-B155-CACB-F4E76CB8159A}"/>
              </a:ext>
            </a:extLst>
          </p:cNvPr>
          <p:cNvSpPr txBox="1">
            <a:spLocks/>
          </p:cNvSpPr>
          <p:nvPr/>
        </p:nvSpPr>
        <p:spPr>
          <a:xfrm>
            <a:off x="1433564" y="1755113"/>
            <a:ext cx="8807920" cy="29589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endParaRPr lang="en-US" sz="2667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638A52-CC50-D2A4-03DE-C7326FD516B2}"/>
              </a:ext>
            </a:extLst>
          </p:cNvPr>
          <p:cNvSpPr/>
          <p:nvPr/>
        </p:nvSpPr>
        <p:spPr>
          <a:xfrm>
            <a:off x="1638299" y="1897299"/>
            <a:ext cx="9690635" cy="357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prstClr val="black"/>
                </a:solidFill>
              </a:rPr>
              <a:t>Extend 3 Lane Section on 40</a:t>
            </a:r>
            <a:r>
              <a:rPr lang="en-US" sz="2800" kern="0" baseline="30000" dirty="0">
                <a:solidFill>
                  <a:prstClr val="black"/>
                </a:solidFill>
              </a:rPr>
              <a:t>th</a:t>
            </a:r>
            <a:r>
              <a:rPr lang="en-US" sz="2800" kern="0" dirty="0">
                <a:solidFill>
                  <a:prstClr val="black"/>
                </a:solidFill>
              </a:rPr>
              <a:t> Street to East City Limit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prstClr val="black"/>
                </a:solidFill>
              </a:rPr>
              <a:t>New Driveways to LG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prstClr val="black"/>
                </a:solidFill>
              </a:rPr>
              <a:t>Sanitary Sewer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Water Main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Intersection Improvements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prstClr val="black"/>
                </a:solidFill>
              </a:rPr>
              <a:t>Sidewalks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7777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124CA-9249-1F9E-8204-8C4B0ADB3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250D2-6DB3-EF41-175A-F709C2502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349" y="1112017"/>
            <a:ext cx="8807920" cy="5205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Scope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AB76D54-FB58-AF94-39FD-ABF94633F26E}"/>
              </a:ext>
            </a:extLst>
          </p:cNvPr>
          <p:cNvSpPr txBox="1">
            <a:spLocks/>
          </p:cNvSpPr>
          <p:nvPr/>
        </p:nvSpPr>
        <p:spPr>
          <a:xfrm>
            <a:off x="1433564" y="1755113"/>
            <a:ext cx="8807920" cy="29589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endParaRPr lang="en-US" sz="2667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6" name="Picture 5" descr="Diagram, schematic&#10;&#10;AI-generated content may be incorrect.">
            <a:extLst>
              <a:ext uri="{FF2B5EF4-FFF2-40B4-BE49-F238E27FC236}">
                <a16:creationId xmlns:a16="http://schemas.microsoft.com/office/drawing/2014/main" id="{9DDCF068-3FEC-C485-5DAC-72D8D41B94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0" b="62807"/>
          <a:stretch>
            <a:fillRect/>
          </a:stretch>
        </p:blipFill>
        <p:spPr>
          <a:xfrm>
            <a:off x="0" y="1755113"/>
            <a:ext cx="11805518" cy="345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D46DC-600D-8214-0A09-3F78ED207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5B9E7-DBEE-031C-1E9B-9CF005A9E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349" y="1112017"/>
            <a:ext cx="8807920" cy="5205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Funding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23DB95A-B6C0-2C3D-7EB4-24A71787AA98}"/>
              </a:ext>
            </a:extLst>
          </p:cNvPr>
          <p:cNvSpPr txBox="1">
            <a:spLocks/>
          </p:cNvSpPr>
          <p:nvPr/>
        </p:nvSpPr>
        <p:spPr>
          <a:xfrm>
            <a:off x="1433564" y="1755113"/>
            <a:ext cx="8807920" cy="29589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endParaRPr lang="en-US" sz="2667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3335C8-395C-3D3D-9511-E8815C8B8966}"/>
              </a:ext>
            </a:extLst>
          </p:cNvPr>
          <p:cNvSpPr/>
          <p:nvPr/>
        </p:nvSpPr>
        <p:spPr>
          <a:xfrm>
            <a:off x="1638299" y="1897299"/>
            <a:ext cx="9690635" cy="396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prstClr val="black"/>
                </a:solidFill>
              </a:rPr>
              <a:t>Grant Funding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prstClr val="black"/>
                </a:solidFill>
              </a:rPr>
              <a:t>Michigan Department of Transportation Economic Development Grant (TED category A funding)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$2.78 Million Grant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LG Funding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prstClr val="black"/>
                </a:solidFill>
              </a:rPr>
              <a:t>$6-7 Million Project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prstClr val="black"/>
                </a:solidFill>
              </a:rPr>
              <a:t>No assessments to local businesses / property owners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16236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258</Words>
  <Application>Microsoft Office PowerPoint</Application>
  <PresentationFormat>Widescreen</PresentationFormat>
  <Paragraphs>56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1_Office Theme</vt:lpstr>
      <vt:lpstr>Public Information Meeting  40th Street Improvement Project From Industrial Avenue to East City Limits </vt:lpstr>
      <vt:lpstr>PowerPoint Presentation</vt:lpstr>
      <vt:lpstr>Introductions / Project Team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19th Street Reconstruction</dc:title>
  <dc:creator>Gipson, Mark</dc:creator>
  <cp:lastModifiedBy>Brian White</cp:lastModifiedBy>
  <cp:revision>47</cp:revision>
  <cp:lastPrinted>2026-01-15T20:10:18Z</cp:lastPrinted>
  <dcterms:created xsi:type="dcterms:W3CDTF">2019-01-07T17:05:27Z</dcterms:created>
  <dcterms:modified xsi:type="dcterms:W3CDTF">2026-01-15T20:28:20Z</dcterms:modified>
</cp:coreProperties>
</file>